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85" r:id="rId4"/>
    <p:sldMasterId id="2147483686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</p:sldIdLst>
  <p:sldSz cy="5143500" cx="9144000"/>
  <p:notesSz cx="6797675" cy="9926625"/>
  <p:embeddedFontLst>
    <p:embeddedFont>
      <p:font typeface="Roboto Thin"/>
      <p:regular r:id="rId20"/>
      <p:bold r:id="rId21"/>
      <p:italic r:id="rId22"/>
      <p:boldItalic r:id="rId23"/>
    </p:embeddedFont>
    <p:embeddedFont>
      <p:font typeface="Roboto"/>
      <p:regular r:id="rId24"/>
      <p:bold r:id="rId25"/>
      <p:italic r:id="rId26"/>
      <p:boldItalic r:id="rId27"/>
    </p:embeddedFont>
    <p:embeddedFont>
      <p:font typeface="Roboto Light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3ED6F1B-E283-4955-AF0A-D4C34B21E964}">
  <a:tblStyle styleId="{D3ED6F1B-E283-4955-AF0A-D4C34B21E96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Thin-regular.fntdata"/><Relationship Id="rId22" Type="http://schemas.openxmlformats.org/officeDocument/2006/relationships/font" Target="fonts/RobotoThin-italic.fntdata"/><Relationship Id="rId21" Type="http://schemas.openxmlformats.org/officeDocument/2006/relationships/font" Target="fonts/RobotoThin-bold.fntdata"/><Relationship Id="rId24" Type="http://schemas.openxmlformats.org/officeDocument/2006/relationships/font" Target="fonts/Roboto-regular.fntdata"/><Relationship Id="rId23" Type="http://schemas.openxmlformats.org/officeDocument/2006/relationships/font" Target="fonts/RobotoThin-boldItalic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font" Target="fonts/Roboto-italic.fntdata"/><Relationship Id="rId25" Type="http://schemas.openxmlformats.org/officeDocument/2006/relationships/font" Target="fonts/Roboto-bold.fntdata"/><Relationship Id="rId28" Type="http://schemas.openxmlformats.org/officeDocument/2006/relationships/font" Target="fonts/RobotoLight-regular.fntdata"/><Relationship Id="rId27" Type="http://schemas.openxmlformats.org/officeDocument/2006/relationships/font" Target="fonts/Roboto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font" Target="fonts/RobotoLight-bold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Light-boldItalic.fntdata"/><Relationship Id="rId30" Type="http://schemas.openxmlformats.org/officeDocument/2006/relationships/font" Target="fonts/RobotoLight-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g28d2499081_0_0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4" name="Google Shape;214;g28d2499081_0_0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24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4" name="Google Shape;364;p24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24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g28d2499081_0_247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1" name="Google Shape;381;g28d2499081_0_247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Caching = quick response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Session = streams of data associated with a single user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Authentication = can this user login to this system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Authorisation = can this user read or write to this data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8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6" name="Google Shape;386;p28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we are developing the Pricing Integration Adapter</a:t>
            </a:r>
            <a:endParaRPr/>
          </a:p>
          <a:p>
            <a:pPr indent="-171450" lvl="1" marL="6286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do not have a client- we are using Liberator Explorer</a:t>
            </a:r>
            <a:endParaRPr/>
          </a:p>
          <a:p>
            <a:pPr indent="-171450" lvl="1" marL="6286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do not have a Bank’s Price Server to connect to either</a:t>
            </a:r>
            <a:endParaRPr/>
          </a:p>
          <a:p>
            <a:pPr indent="-171450" lvl="1" marL="6286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going to replace that with a Mock server</a:t>
            </a:r>
            <a:endParaRPr/>
          </a:p>
        </p:txBody>
      </p:sp>
      <p:sp>
        <p:nvSpPr>
          <p:cNvPr id="387" name="Google Shape;387;p28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30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8" name="Google Shape;398;p30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price system will have its own library for communicating and subscribing to data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will run Mock server to generate FX prices for various currency pairs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are going to use library (jar file) associated with the Mock Server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30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7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p7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We spoke earlier about the different data flow models adopted by the Caplin Platform: Fanout and Channels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Pricing uses the fanout model where a single update is distributed to many users – great for price updates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Authorisation is applied by Liberator, so if one of the  subscribing client does not have the permission to view the price update Liberator does not propagate it to that client.</a:t>
            </a:r>
            <a:endParaRPr/>
          </a:p>
        </p:txBody>
      </p:sp>
      <p:sp>
        <p:nvSpPr>
          <p:cNvPr id="221" name="Google Shape;221;p7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9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8" name="Google Shape;248;p9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Records are created to represent the state of a data instrument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Eg. A price update for a currency pair will have the name of the currency pair, bid ask prices, GFA, Timestamp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Name value fields in a record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record is created by the Integration adapter, transmitted over the Platform, and on the client is displayed in a trade tile or in a grid row.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9" name="Google Shape;249;p9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1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2" name="Google Shape;272;p11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shows the basic request/response cycle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the Liberator has price in cache it immediately sends cached data to client and adds it to list of subscribers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Else it asks the Integration Adapter for the data which sends initial image then future price updates.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config to connect to Liberator is in the Blade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Pricing Adapter connected to Transformer, data update goes for manipulation in Transformer before being propagated to client. – Not used in our example.</a:t>
            </a:r>
            <a:endParaRPr/>
          </a:p>
        </p:txBody>
      </p:sp>
      <p:sp>
        <p:nvSpPr>
          <p:cNvPr id="273" name="Google Shape;273;p11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13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6" name="Google Shape;296;p13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Now going to have a look at the anatomy of a Pricing Integration Adapter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all one Java process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Orange box is Caplin libraries = DataSource + Pricing Adapter API.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Blue box is custom code, different for each client = what you build with Pricing API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Grey box is some kind of library for external comms, e.g QuickFIX or the RET TrAPI library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errors like the failing of the banking system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p13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5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2" name="Google Shape;312;p15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adapter listens to requests from Liberator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a request is received, the custom code implementation of the onRequest method is triggered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subscribes on the subject requested on the bank system</a:t>
            </a:r>
            <a:endParaRPr/>
          </a:p>
        </p:txBody>
      </p:sp>
      <p:sp>
        <p:nvSpPr>
          <p:cNvPr id="313" name="Google Shape;313;p15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5" name="Shape 3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Google Shape;326;p17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7" name="Google Shape;327;p17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custom code receives an event coming from the banking systems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builds a message, setting all the values in fields and publish it to subscribed peers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Then the DataSource sends the response to the Transformer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8" name="Google Shape;328;p17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19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3" name="Google Shape;343;p19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Pricing integration Adapter typically consists of</a:t>
            </a:r>
            <a:endParaRPr/>
          </a:p>
          <a:p>
            <a:pPr indent="-171450" lvl="1" marL="6286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One DataProvider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2" marL="10858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is created when the Adapter starts up and it receives any request coming in from another DataSource peer</a:t>
            </a:r>
            <a:endParaRPr/>
          </a:p>
          <a:p>
            <a:pPr indent="-171450" lvl="2" marL="10858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it receives a request it creates a record/container with appropriate data and uses a Publisher to publish the message</a:t>
            </a:r>
            <a:endParaRPr/>
          </a:p>
          <a:p>
            <a:pPr indent="-171450" lvl="1" marL="6286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One or more Publishers</a:t>
            </a:r>
            <a:endParaRPr/>
          </a:p>
          <a:p>
            <a:pPr indent="-171450" lvl="2" marL="10858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There is one for each subject namespace for the requests that are routed to this adapter</a:t>
            </a:r>
            <a:endParaRPr/>
          </a:p>
          <a:p>
            <a:pPr indent="-171450" lvl="2" marL="10858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Publisher publishes a record or container message to the DataSource peers</a:t>
            </a:r>
            <a:endParaRPr/>
          </a:p>
        </p:txBody>
      </p:sp>
      <p:sp>
        <p:nvSpPr>
          <p:cNvPr id="344" name="Google Shape;344;p19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7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Google Shape;358;g28d2499081_0_124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9" name="Google Shape;359;g28d2499081_0_124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Caching = quick response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Session = streams of data associated with a single user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Authentication = can this user login to this system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Authorisation = can this user read or write to this data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6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6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6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6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Relationship Id="rId3" Type="http://schemas.openxmlformats.org/officeDocument/2006/relationships/image" Target="../media/image6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9.jpg"/><Relationship Id="rId3" Type="http://schemas.openxmlformats.org/officeDocument/2006/relationships/image" Target="../media/image30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3.png"/><Relationship Id="rId3" Type="http://schemas.openxmlformats.org/officeDocument/2006/relationships/image" Target="../media/image3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5.png"/><Relationship Id="rId3" Type="http://schemas.openxmlformats.org/officeDocument/2006/relationships/image" Target="../media/image30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7.jpg"/><Relationship Id="rId3" Type="http://schemas.openxmlformats.org/officeDocument/2006/relationships/image" Target="../media/image4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3.jpg"/><Relationship Id="rId3" Type="http://schemas.openxmlformats.org/officeDocument/2006/relationships/image" Target="../media/image29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<Relationships xmlns="http://schemas.openxmlformats.org/package/2006/relationships"><Relationship Id="rId20" Type="http://schemas.openxmlformats.org/officeDocument/2006/relationships/image" Target="../media/image38.png"/><Relationship Id="rId11" Type="http://schemas.openxmlformats.org/officeDocument/2006/relationships/image" Target="../media/image50.png"/><Relationship Id="rId22" Type="http://schemas.openxmlformats.org/officeDocument/2006/relationships/image" Target="../media/image33.png"/><Relationship Id="rId10" Type="http://schemas.openxmlformats.org/officeDocument/2006/relationships/image" Target="../media/image21.png"/><Relationship Id="rId21" Type="http://schemas.openxmlformats.org/officeDocument/2006/relationships/image" Target="../media/image39.png"/><Relationship Id="rId13" Type="http://schemas.openxmlformats.org/officeDocument/2006/relationships/image" Target="../media/image26.png"/><Relationship Id="rId12" Type="http://schemas.openxmlformats.org/officeDocument/2006/relationships/image" Target="../media/image36.png"/><Relationship Id="rId23" Type="http://schemas.openxmlformats.org/officeDocument/2006/relationships/image" Target="../media/image35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27.png"/><Relationship Id="rId4" Type="http://schemas.openxmlformats.org/officeDocument/2006/relationships/image" Target="../media/image15.png"/><Relationship Id="rId9" Type="http://schemas.openxmlformats.org/officeDocument/2006/relationships/image" Target="../media/image22.png"/><Relationship Id="rId15" Type="http://schemas.openxmlformats.org/officeDocument/2006/relationships/image" Target="../media/image23.png"/><Relationship Id="rId14" Type="http://schemas.openxmlformats.org/officeDocument/2006/relationships/image" Target="../media/image31.png"/><Relationship Id="rId17" Type="http://schemas.openxmlformats.org/officeDocument/2006/relationships/image" Target="../media/image34.png"/><Relationship Id="rId16" Type="http://schemas.openxmlformats.org/officeDocument/2006/relationships/image" Target="../media/image28.png"/><Relationship Id="rId5" Type="http://schemas.openxmlformats.org/officeDocument/2006/relationships/image" Target="../media/image19.png"/><Relationship Id="rId19" Type="http://schemas.openxmlformats.org/officeDocument/2006/relationships/image" Target="../media/image32.png"/><Relationship Id="rId6" Type="http://schemas.openxmlformats.org/officeDocument/2006/relationships/image" Target="../media/image17.png"/><Relationship Id="rId18" Type="http://schemas.openxmlformats.org/officeDocument/2006/relationships/image" Target="../media/image41.png"/><Relationship Id="rId7" Type="http://schemas.openxmlformats.org/officeDocument/2006/relationships/image" Target="../media/image18.png"/><Relationship Id="rId8" Type="http://schemas.openxmlformats.org/officeDocument/2006/relationships/image" Target="../media/image20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6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1" name="Google Shape;61;p11"/>
          <p:cNvSpPr txBox="1"/>
          <p:nvPr/>
        </p:nvSpPr>
        <p:spPr>
          <a:xfrm>
            <a:off x="7003230" y="4824296"/>
            <a:ext cx="18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2"/>
          <p:cNvSpPr txBox="1"/>
          <p:nvPr>
            <p:ph type="title"/>
          </p:nvPr>
        </p:nvSpPr>
        <p:spPr>
          <a:xfrm>
            <a:off x="457204" y="204787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4" name="Google Shape;64;p12"/>
          <p:cNvSpPr txBox="1"/>
          <p:nvPr>
            <p:ph idx="1" type="body"/>
          </p:nvPr>
        </p:nvSpPr>
        <p:spPr>
          <a:xfrm>
            <a:off x="3575050" y="204790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12"/>
          <p:cNvSpPr txBox="1"/>
          <p:nvPr>
            <p:ph idx="2" type="body"/>
          </p:nvPr>
        </p:nvSpPr>
        <p:spPr>
          <a:xfrm>
            <a:off x="457204" y="1076327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2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3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9" name="Google Shape;69;p13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0" name="Google Shape;70;p13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Direct Title">
  <p:cSld name="Caplin Direct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4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74" name="Google Shape;74;p1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75" name="Google Shape;75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latform Title">
  <p:cSld name="Caplin Platform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8" name="Google Shape;78;p15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9" name="Google Shape;79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6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16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83" name="Google Shape;83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Trader Title">
  <p:cSld name="Caplin Trader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7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86" name="Google Shape;8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7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▶"/>
              <a:defRPr sz="1400"/>
            </a:lvl1pPr>
            <a:lvl2pPr indent="-304800" lvl="1" marL="914400" rtl="0">
              <a:spcBef>
                <a:spcPts val="560"/>
              </a:spcBef>
              <a:spcAft>
                <a:spcPts val="0"/>
              </a:spcAft>
              <a:buSzPts val="1200"/>
              <a:buChar char="–"/>
              <a:defRPr sz="1200"/>
            </a:lvl2pPr>
            <a:lvl3pPr indent="-304800" lvl="2" marL="1371600" rtl="0">
              <a:spcBef>
                <a:spcPts val="480"/>
              </a:spcBef>
              <a:spcAft>
                <a:spcPts val="0"/>
              </a:spcAft>
              <a:buSzPts val="1200"/>
              <a:buChar char="•"/>
              <a:defRPr sz="1200"/>
            </a:lvl3pPr>
            <a:lvl4pPr indent="-304800" lvl="3" marL="1828800" rtl="0">
              <a:spcBef>
                <a:spcPts val="400"/>
              </a:spcBef>
              <a:spcAft>
                <a:spcPts val="0"/>
              </a:spcAft>
              <a:buSzPts val="1200"/>
              <a:buChar char="–"/>
              <a:defRPr sz="1200"/>
            </a:lvl4pPr>
            <a:lvl5pPr indent="-304800" lvl="4" marL="2286000" rtl="0">
              <a:spcBef>
                <a:spcPts val="400"/>
              </a:spcBef>
              <a:spcAft>
                <a:spcPts val="0"/>
              </a:spcAft>
              <a:buSzPts val="1200"/>
              <a:buChar char="»"/>
              <a:defRPr sz="1200"/>
            </a:lvl5pPr>
            <a:lvl6pPr indent="-304800" lvl="5" marL="27432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sp>
        <p:nvSpPr>
          <p:cNvPr id="91" name="Google Shape;91;p1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640"/>
              </a:spcBef>
              <a:spcAft>
                <a:spcPts val="0"/>
              </a:spcAft>
              <a:buSzPts val="1400"/>
              <a:buChar char="▶"/>
              <a:defRPr sz="1400"/>
            </a:lvl1pPr>
            <a:lvl2pPr indent="-304800" lvl="1" marL="914400" rtl="0">
              <a:spcBef>
                <a:spcPts val="560"/>
              </a:spcBef>
              <a:spcAft>
                <a:spcPts val="0"/>
              </a:spcAft>
              <a:buSzPts val="1200"/>
              <a:buChar char="–"/>
              <a:defRPr sz="1200"/>
            </a:lvl2pPr>
            <a:lvl3pPr indent="-304800" lvl="2" marL="1371600" rtl="0">
              <a:spcBef>
                <a:spcPts val="480"/>
              </a:spcBef>
              <a:spcAft>
                <a:spcPts val="0"/>
              </a:spcAft>
              <a:buSzPts val="1200"/>
              <a:buChar char="•"/>
              <a:defRPr sz="1200"/>
            </a:lvl3pPr>
            <a:lvl4pPr indent="-304800" lvl="3" marL="1828800" rtl="0">
              <a:spcBef>
                <a:spcPts val="400"/>
              </a:spcBef>
              <a:spcAft>
                <a:spcPts val="0"/>
              </a:spcAft>
              <a:buSzPts val="1200"/>
              <a:buChar char="–"/>
              <a:defRPr sz="1200"/>
            </a:lvl4pPr>
            <a:lvl5pPr indent="-304800" lvl="4" marL="2286000" rtl="0">
              <a:spcBef>
                <a:spcPts val="400"/>
              </a:spcBef>
              <a:spcAft>
                <a:spcPts val="0"/>
              </a:spcAft>
              <a:buSzPts val="1200"/>
              <a:buChar char="»"/>
              <a:defRPr sz="1200"/>
            </a:lvl5pPr>
            <a:lvl6pPr indent="-304800" lvl="5" marL="27432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6pPr>
            <a:lvl7pPr indent="-304800" lvl="6" marL="32004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7pPr>
            <a:lvl8pPr indent="-304800" lvl="7" marL="36576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8pPr>
            <a:lvl9pPr indent="-304800" lvl="8" marL="4114800" rtl="0">
              <a:spcBef>
                <a:spcPts val="400"/>
              </a:spcBef>
              <a:spcAft>
                <a:spcPts val="0"/>
              </a:spcAft>
              <a:buSzPts val="1200"/>
              <a:buChar char="•"/>
              <a:defRPr sz="1200"/>
            </a:lvl9pPr>
          </a:lstStyle>
          <a:p/>
        </p:txBody>
      </p:sp>
      <p:cxnSp>
        <p:nvCxnSpPr>
          <p:cNvPr id="92" name="Google Shape;92;p18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.jpg" id="101" name="Google Shape;101;p2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20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3" name="Google Shape;103;p20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4" name="Google Shape;104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5" name="Google Shape;105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6" name="Google Shape;106;p20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1.png" id="108" name="Google Shape;108;p21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1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0" name="Google Shape;110;p21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11" name="Google Shape;111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2" name="Google Shape;112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13" name="Google Shape;113;p21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3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2.png" id="115" name="Google Shape;115;p22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2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7" name="Google Shape;117;p22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18" name="Google Shape;118;p22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19" name="Google Shape;119;p22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20" name="Google Shape;120;p22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122" name="Google Shape;122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24" name="Google Shape;124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125" name="Google Shape;12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3.jpg" id="127" name="Google Shape;127;p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4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29" name="Google Shape;129;p24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4.png" id="130" name="Google Shape;130;p24"/>
          <p:cNvPicPr preferRelativeResize="0"/>
          <p:nvPr/>
        </p:nvPicPr>
        <p:blipFill rotWithShape="1">
          <a:blip r:embed="rId3">
            <a:alphaModFix/>
          </a:blip>
          <a:srcRect b="1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133" name="Google Shape;133;p25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34" name="Google Shape;134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37" name="Google Shape;137;p26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38" name="Google Shape;138;p26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39" name="Google Shape;139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7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2" name="Google Shape;142;p27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8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8"/>
          <p:cNvSpPr txBox="1"/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6" name="Google Shape;146;p28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 1">
  <p:cSld name="TITLE_ONLY_1_1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9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29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50" name="Google Shape;150;p29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30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53" name="Google Shape;153;p30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54" name="Google Shape;154;p30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1"/>
          <p:cNvSpPr txBox="1"/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cxnSp>
        <p:nvCxnSpPr>
          <p:cNvPr id="157" name="Google Shape;157;p31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title"/>
          </p:nvPr>
        </p:nvSpPr>
        <p:spPr>
          <a:xfrm>
            <a:off x="427673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27674" y="2444195"/>
            <a:ext cx="8259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0" name="Google Shape;160;p32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61" name="Google Shape;161;p32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62" name="Google Shape;162;p32"/>
          <p:cNvSpPr txBox="1"/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63" name="Google Shape;163;p32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Image">
  <p:cSld name="SECTION_TITLE_AND_DESCRIPTION_1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33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33"/>
          <p:cNvSpPr txBox="1"/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67" name="Google Shape;167;p33"/>
          <p:cNvSpPr txBox="1"/>
          <p:nvPr>
            <p:ph idx="1" type="subTitle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168" name="Google Shape;168;p33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34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35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73" name="Google Shape;173;p35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">
  <p:cSld name="BLANK_1"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FA@2x.png" id="176" name="Google Shape;176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ytime, anywhere@2x.png" id="177" name="Google Shape;177;p3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pple &amp; Android@2x.png" id="178" name="Google Shape;178;p3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ditable@2x.png" id="179" name="Google Shape;179;p3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Market Price@2x.png" id="180" name="Google Shape;180;p3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nded Platform@2x.png" id="181" name="Google Shape;181;p37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oswer Based@2x.png" id="182" name="Google Shape;182;p3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sultancy@2x.png" id="183" name="Google Shape;183;p37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rporate Workflow@2x.png" id="184" name="Google Shape;184;p37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crease productivity@2x.png" id="185" name="Google Shape;185;p37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yout Management@2x.png" id="186" name="Google Shape;186;p37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tifications icon@2x.png" id="187" name="Google Shape;187;p37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rtnership Icon@2x.png" id="188" name="Google Shape;188;p37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ource Augmentation@2x.png" id="189" name="Google Shape;189;p37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ew History@2x.png" id="190" name="Google Shape;190;p37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ed and Flexibility@2x.png" id="191" name="Google Shape;191;p37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Confirmations@2x.png" id="192" name="Google Shape;192;p37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pport@2x.png" id="193" name="Google Shape;193;p37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rgeted GUI@2x.png" id="194" name="Google Shape;194;p37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For Clients@2x.png" id="195" name="Google Shape;195;p37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online@2x.png" id="196" name="Google Shape;196;p37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ch Market@2x.png" id="197" name="Google Shape;197;p37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98" name="Google Shape;198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 1">
  <p:cSld name="BLANK_1_1"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38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1" name="Google Shape;201;p38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2" name="Google Shape;202;p38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3" name="Google Shape;203;p38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38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5" name="Google Shape;205;p38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38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07" name="Google Shape;207;p38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p38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_2"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0" name="Google Shape;210;p39"/>
          <p:cNvGraphicFramePr/>
          <p:nvPr/>
        </p:nvGraphicFramePr>
        <p:xfrm>
          <a:off x="952504" y="7870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{D3ED6F1B-E283-4955-AF0A-D4C34B21E964}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211" name="Google Shape;211;p39"/>
          <p:cNvGraphicFramePr/>
          <p:nvPr/>
        </p:nvGraphicFramePr>
        <p:xfrm>
          <a:off x="952504" y="23110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{D3ED6F1B-E283-4955-AF0A-D4C34B21E964}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ctrTitle"/>
          </p:nvPr>
        </p:nvSpPr>
        <p:spPr>
          <a:xfrm>
            <a:off x="3718560" y="853601"/>
            <a:ext cx="5039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5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9" name="Google Shape;29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7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3" type="body"/>
          </p:nvPr>
        </p:nvSpPr>
        <p:spPr>
          <a:xfrm>
            <a:off x="4645029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4" type="body"/>
          </p:nvPr>
        </p:nvSpPr>
        <p:spPr>
          <a:xfrm>
            <a:off x="4645029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8" name="Google Shape;48;p9"/>
          <p:cNvSpPr txBox="1"/>
          <p:nvPr>
            <p:ph idx="1" type="body"/>
          </p:nvPr>
        </p:nvSpPr>
        <p:spPr>
          <a:xfrm>
            <a:off x="457204" y="1402080"/>
            <a:ext cx="82296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457204" y="1402080"/>
            <a:ext cx="39117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0"/>
          <p:cNvSpPr/>
          <p:nvPr>
            <p:ph idx="2" type="pic"/>
          </p:nvPr>
        </p:nvSpPr>
        <p:spPr>
          <a:xfrm>
            <a:off x="4602480" y="1402080"/>
            <a:ext cx="40842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0"/>
          <p:cNvSpPr txBox="1"/>
          <p:nvPr/>
        </p:nvSpPr>
        <p:spPr>
          <a:xfrm>
            <a:off x="7150472" y="4845001"/>
            <a:ext cx="18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" name="Google Shape;55;p10"/>
          <p:cNvSpPr txBox="1"/>
          <p:nvPr/>
        </p:nvSpPr>
        <p:spPr>
          <a:xfrm>
            <a:off x="6837582" y="4810492"/>
            <a:ext cx="18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" name="Google Shape;56;p10"/>
          <p:cNvSpPr txBox="1"/>
          <p:nvPr/>
        </p:nvSpPr>
        <p:spPr>
          <a:xfrm>
            <a:off x="8632102" y="4686262"/>
            <a:ext cx="18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7" name="Google Shape;57;p10"/>
          <p:cNvSpPr txBox="1"/>
          <p:nvPr/>
        </p:nvSpPr>
        <p:spPr>
          <a:xfrm>
            <a:off x="8374427" y="4762180"/>
            <a:ext cx="18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" name="Google Shape;58;p10"/>
          <p:cNvSpPr txBox="1"/>
          <p:nvPr/>
        </p:nvSpPr>
        <p:spPr>
          <a:xfrm>
            <a:off x="8061536" y="4831198"/>
            <a:ext cx="184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theme" Target="../theme/theme3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26.xml"/><Relationship Id="rId22" Type="http://schemas.openxmlformats.org/officeDocument/2006/relationships/slideLayout" Target="../slideLayouts/slideLayout37.xml"/><Relationship Id="rId10" Type="http://schemas.openxmlformats.org/officeDocument/2006/relationships/slideLayout" Target="../slideLayouts/slideLayout25.xml"/><Relationship Id="rId21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28.xml"/><Relationship Id="rId12" Type="http://schemas.openxmlformats.org/officeDocument/2006/relationships/slideLayout" Target="../slideLayouts/slideLayout27.xml"/><Relationship Id="rId23" Type="http://schemas.openxmlformats.org/officeDocument/2006/relationships/theme" Target="../theme/theme2.xml"/><Relationship Id="rId1" Type="http://schemas.openxmlformats.org/officeDocument/2006/relationships/image" Target="../media/image24.jpg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5" Type="http://schemas.openxmlformats.org/officeDocument/2006/relationships/slideLayout" Target="../slideLayouts/slideLayout30.xml"/><Relationship Id="rId14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2.xml"/><Relationship Id="rId16" Type="http://schemas.openxmlformats.org/officeDocument/2006/relationships/slideLayout" Target="../slideLayouts/slideLayout31.xml"/><Relationship Id="rId5" Type="http://schemas.openxmlformats.org/officeDocument/2006/relationships/slideLayout" Target="../slideLayouts/slideLayout20.xml"/><Relationship Id="rId19" Type="http://schemas.openxmlformats.org/officeDocument/2006/relationships/slideLayout" Target="../slideLayouts/slideLayout34.xml"/><Relationship Id="rId6" Type="http://schemas.openxmlformats.org/officeDocument/2006/relationships/slideLayout" Target="../slideLayouts/slideLayout21.xml"/><Relationship Id="rId18" Type="http://schemas.openxmlformats.org/officeDocument/2006/relationships/slideLayout" Target="../slideLayouts/slideLayout33.xml"/><Relationship Id="rId7" Type="http://schemas.openxmlformats.org/officeDocument/2006/relationships/slideLayout" Target="../slideLayouts/slideLayout22.xml"/><Relationship Id="rId8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59921" y="4743376"/>
            <a:ext cx="3027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2013 </a:t>
            </a:r>
            <a:r>
              <a:rPr b="0" i="0" lang="en-GB" sz="10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94" name="Google Shape;94;p19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5" name="Google Shape;95;p1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96" name="Google Shape;96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97" name="Google Shape;97;p1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2017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98" name="Google Shape;98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9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  <p:sldLayoutId id="2147483683" r:id="rId21"/>
    <p:sldLayoutId id="2147483684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7.png"/><Relationship Id="rId4" Type="http://schemas.openxmlformats.org/officeDocument/2006/relationships/image" Target="../media/image40.png"/><Relationship Id="rId5" Type="http://schemas.openxmlformats.org/officeDocument/2006/relationships/image" Target="../media/image4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8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2.png"/><Relationship Id="rId4" Type="http://schemas.openxmlformats.org/officeDocument/2006/relationships/image" Target="../media/image46.png"/><Relationship Id="rId5" Type="http://schemas.openxmlformats.org/officeDocument/2006/relationships/image" Target="../media/image45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7.png"/><Relationship Id="rId4" Type="http://schemas.openxmlformats.org/officeDocument/2006/relationships/image" Target="../media/image4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0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Pricing</a:t>
            </a:r>
            <a:endParaRPr/>
          </a:p>
        </p:txBody>
      </p:sp>
      <p:sp>
        <p:nvSpPr>
          <p:cNvPr id="217" name="Google Shape;217;p40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Font typeface="Merriweather Sans"/>
              <a:buNone/>
            </a:pPr>
            <a:r>
              <a:rPr lang="en-GB"/>
              <a:t>Caplin Platform &amp; Integration Suite</a:t>
            </a:r>
            <a:endParaRPr sz="180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49"/>
          <p:cNvSpPr txBox="1"/>
          <p:nvPr>
            <p:ph type="title"/>
          </p:nvPr>
        </p:nvSpPr>
        <p:spPr>
          <a:xfrm>
            <a:off x="1212574" y="205979"/>
            <a:ext cx="69315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36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Create a Pricing Integration Adapter</a:t>
            </a:r>
            <a:endParaRPr i="0" sz="36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368" name="Google Shape;368;p49"/>
          <p:cNvGrpSpPr/>
          <p:nvPr/>
        </p:nvGrpSpPr>
        <p:grpSpPr>
          <a:xfrm>
            <a:off x="1059814" y="1809427"/>
            <a:ext cx="7084220" cy="2660295"/>
            <a:chOff x="0" y="1134"/>
            <a:chExt cx="7084220" cy="3547060"/>
          </a:xfrm>
        </p:grpSpPr>
        <p:sp>
          <p:nvSpPr>
            <p:cNvPr id="369" name="Google Shape;369;p49"/>
            <p:cNvSpPr/>
            <p:nvPr/>
          </p:nvSpPr>
          <p:spPr>
            <a:xfrm>
              <a:off x="0" y="2883994"/>
              <a:ext cx="7084200" cy="664200"/>
            </a:xfrm>
            <a:prstGeom prst="rect">
              <a:avLst/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0" name="Google Shape;370;p49"/>
            <p:cNvSpPr txBox="1"/>
            <p:nvPr/>
          </p:nvSpPr>
          <p:spPr>
            <a:xfrm>
              <a:off x="0" y="2883994"/>
              <a:ext cx="7084200" cy="6642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9350" lIns="149350" spcFirstLastPara="1" rIns="149350" wrap="square" tIns="1493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1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Handle requests for containers</a:t>
              </a:r>
              <a:endParaRPr sz="2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1" name="Google Shape;371;p49"/>
            <p:cNvSpPr/>
            <p:nvPr/>
          </p:nvSpPr>
          <p:spPr>
            <a:xfrm rot="10800000">
              <a:off x="152711" y="2024765"/>
              <a:ext cx="6779100" cy="807000"/>
            </a:xfrm>
            <a:prstGeom prst="upArrowCallout">
              <a:avLst>
                <a:gd fmla="val 25000" name="adj1"/>
                <a:gd fmla="val 25000" name="adj2"/>
                <a:gd fmla="val 25000" name="adj3"/>
                <a:gd fmla="val 64977" name="adj4"/>
              </a:avLst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2" name="Google Shape;372;p49"/>
            <p:cNvSpPr txBox="1"/>
            <p:nvPr/>
          </p:nvSpPr>
          <p:spPr>
            <a:xfrm>
              <a:off x="152761" y="2024690"/>
              <a:ext cx="6779100" cy="524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Use the Liberator Explorer to view the messages.</a:t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3" name="Google Shape;373;p49"/>
            <p:cNvSpPr/>
            <p:nvPr/>
          </p:nvSpPr>
          <p:spPr>
            <a:xfrm rot="10800000">
              <a:off x="125411" y="1034389"/>
              <a:ext cx="6806400" cy="905400"/>
            </a:xfrm>
            <a:prstGeom prst="upArrowCallout">
              <a:avLst>
                <a:gd fmla="val 25000" name="adj1"/>
                <a:gd fmla="val 25000" name="adj2"/>
                <a:gd fmla="val 25000" name="adj3"/>
                <a:gd fmla="val 64977" name="adj4"/>
              </a:avLst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4" name="Google Shape;374;p49"/>
            <p:cNvSpPr txBox="1"/>
            <p:nvPr/>
          </p:nvSpPr>
          <p:spPr>
            <a:xfrm>
              <a:off x="125486" y="1034239"/>
              <a:ext cx="6806400" cy="588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Configure fields for price data messages</a:t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5" name="Google Shape;375;p49"/>
            <p:cNvSpPr/>
            <p:nvPr/>
          </p:nvSpPr>
          <p:spPr>
            <a:xfrm rot="10800000">
              <a:off x="20" y="1134"/>
              <a:ext cx="7084200" cy="1021800"/>
            </a:xfrm>
            <a:prstGeom prst="upArrowCallout">
              <a:avLst>
                <a:gd fmla="val 25000" name="adj1"/>
                <a:gd fmla="val 25000" name="adj2"/>
                <a:gd fmla="val 25000" name="adj3"/>
                <a:gd fmla="val 64977" name="adj4"/>
              </a:avLst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76" name="Google Shape;376;p49"/>
            <p:cNvSpPr txBox="1"/>
            <p:nvPr/>
          </p:nvSpPr>
          <p:spPr>
            <a:xfrm>
              <a:off x="0" y="1258"/>
              <a:ext cx="7084220" cy="663854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Handle requests for individual currency pairs</a:t>
              </a:r>
              <a:endParaRPr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sp>
        <p:nvSpPr>
          <p:cNvPr id="377" name="Google Shape;377;p49"/>
          <p:cNvSpPr txBox="1"/>
          <p:nvPr/>
        </p:nvSpPr>
        <p:spPr>
          <a:xfrm>
            <a:off x="975238" y="1182497"/>
            <a:ext cx="70158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Follow “Pricing Integration Adapter (2)” tutorial</a:t>
            </a:r>
            <a:endParaRPr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descr="Try it Yourself Icon2.png" id="378" name="Google Shape;378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68104" y="205987"/>
            <a:ext cx="605306" cy="605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50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Integrating with Bank Systems</a:t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8" name="Shape 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" name="Google Shape;389;p5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GB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Some Changes…</a:t>
            </a:r>
            <a:endParaRPr b="1" i="0" sz="40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0" name="Google Shape;390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339752" y="3651870"/>
            <a:ext cx="4164000" cy="665100"/>
          </a:xfrm>
          <a:prstGeom prst="rect">
            <a:avLst/>
          </a:prstGeom>
          <a:noFill/>
          <a:ln>
            <a:noFill/>
          </a:ln>
        </p:spPr>
      </p:pic>
      <p:sp>
        <p:nvSpPr>
          <p:cNvPr id="391" name="Google Shape;391;p51"/>
          <p:cNvSpPr/>
          <p:nvPr/>
        </p:nvSpPr>
        <p:spPr>
          <a:xfrm>
            <a:off x="2991198" y="2355726"/>
            <a:ext cx="2871900" cy="219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25400">
            <a:solidFill>
              <a:srgbClr val="3D80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Liberator</a:t>
            </a:r>
            <a:endParaRPr sz="1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92" name="Google Shape;392;p51"/>
          <p:cNvSpPr/>
          <p:nvPr/>
        </p:nvSpPr>
        <p:spPr>
          <a:xfrm>
            <a:off x="3800820" y="2895786"/>
            <a:ext cx="1196100" cy="523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Pricing Integration Adapter</a:t>
            </a:r>
            <a:endParaRPr b="1"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93" name="Google Shape;393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00821" y="1104592"/>
            <a:ext cx="1196100" cy="927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Google Shape;394;p5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44149" y="1104591"/>
            <a:ext cx="3168000" cy="9270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395" name="Google Shape;395;p51"/>
          <p:cNvSpPr/>
          <p:nvPr/>
        </p:nvSpPr>
        <p:spPr>
          <a:xfrm>
            <a:off x="2392686" y="3692780"/>
            <a:ext cx="4060200" cy="5358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BABABA"/>
              </a:gs>
              <a:gs pos="35000">
                <a:srgbClr val="CFCFCF"/>
              </a:gs>
              <a:gs pos="100000">
                <a:srgbClr val="EDEDED"/>
              </a:gs>
            </a:gsLst>
            <a:lin ang="16200000" scaled="0"/>
          </a:gra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Mock Server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2" presetSubtype="8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-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500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0" name="Shape 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Google Shape;401;p52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1" i="0" lang="en-GB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Pricing Integration Tutorial</a:t>
            </a:r>
            <a:endParaRPr b="1" i="0" sz="36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402" name="Google Shape;402;p52"/>
          <p:cNvGrpSpPr/>
          <p:nvPr/>
        </p:nvGrpSpPr>
        <p:grpSpPr>
          <a:xfrm>
            <a:off x="1139457" y="1597671"/>
            <a:ext cx="7084220" cy="2898947"/>
            <a:chOff x="0" y="1849"/>
            <a:chExt cx="7084220" cy="3865262"/>
          </a:xfrm>
        </p:grpSpPr>
        <p:sp>
          <p:nvSpPr>
            <p:cNvPr id="403" name="Google Shape;403;p52"/>
            <p:cNvSpPr/>
            <p:nvPr/>
          </p:nvSpPr>
          <p:spPr>
            <a:xfrm>
              <a:off x="0" y="3322094"/>
              <a:ext cx="7084220" cy="545017"/>
            </a:xfrm>
            <a:prstGeom prst="rect">
              <a:avLst/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4" name="Google Shape;404;p52"/>
            <p:cNvSpPr txBox="1"/>
            <p:nvPr/>
          </p:nvSpPr>
          <p:spPr>
            <a:xfrm>
              <a:off x="0" y="3322094"/>
              <a:ext cx="7084220" cy="54501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5125" lIns="135125" spcFirstLastPara="1" rIns="135125" wrap="square" tIns="1351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9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Discard subscription when client disconnects</a:t>
              </a:r>
              <a:endParaRPr sz="19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5" name="Google Shape;405;p52"/>
            <p:cNvSpPr/>
            <p:nvPr/>
          </p:nvSpPr>
          <p:spPr>
            <a:xfrm rot="10800000">
              <a:off x="1" y="2492033"/>
              <a:ext cx="7084220" cy="838236"/>
            </a:xfrm>
            <a:prstGeom prst="upArrowCallout">
              <a:avLst>
                <a:gd fmla="val 25000" name="adj1"/>
                <a:gd fmla="val 25000" name="adj2"/>
                <a:gd fmla="val 25000" name="adj3"/>
                <a:gd fmla="val 64977" name="adj4"/>
              </a:avLst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6" name="Google Shape;406;p52"/>
            <p:cNvSpPr txBox="1"/>
            <p:nvPr/>
          </p:nvSpPr>
          <p:spPr>
            <a:xfrm>
              <a:off x="0" y="2492033"/>
              <a:ext cx="7084220" cy="5446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</a:rPr>
                <a:t>Propagating pricing updates to subscribing Datasource peers</a:t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7" name="Google Shape;407;p52"/>
            <p:cNvSpPr/>
            <p:nvPr/>
          </p:nvSpPr>
          <p:spPr>
            <a:xfrm rot="10800000">
              <a:off x="1" y="1661971"/>
              <a:ext cx="7084220" cy="838236"/>
            </a:xfrm>
            <a:prstGeom prst="upArrowCallout">
              <a:avLst>
                <a:gd fmla="val 25000" name="adj1"/>
                <a:gd fmla="val 25000" name="adj2"/>
                <a:gd fmla="val 25000" name="adj3"/>
                <a:gd fmla="val 64977" name="adj4"/>
              </a:avLst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08" name="Google Shape;408;p52"/>
            <p:cNvSpPr txBox="1"/>
            <p:nvPr/>
          </p:nvSpPr>
          <p:spPr>
            <a:xfrm>
              <a:off x="0" y="1661971"/>
              <a:ext cx="7084220" cy="5446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</a:rPr>
                <a:t>Requesting data from mock server</a:t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09" name="Google Shape;409;p52"/>
            <p:cNvSpPr/>
            <p:nvPr/>
          </p:nvSpPr>
          <p:spPr>
            <a:xfrm rot="10800000">
              <a:off x="1" y="831910"/>
              <a:ext cx="7084220" cy="838236"/>
            </a:xfrm>
            <a:prstGeom prst="upArrowCallout">
              <a:avLst>
                <a:gd fmla="val 25000" name="adj1"/>
                <a:gd fmla="val 25000" name="adj2"/>
                <a:gd fmla="val 25000" name="adj3"/>
                <a:gd fmla="val 64977" name="adj4"/>
              </a:avLst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0" name="Google Shape;410;p52"/>
            <p:cNvSpPr txBox="1"/>
            <p:nvPr/>
          </p:nvSpPr>
          <p:spPr>
            <a:xfrm>
              <a:off x="0" y="831910"/>
              <a:ext cx="7084220" cy="54466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</a:rPr>
                <a:t>Connecting the adapter </a:t>
              </a:r>
              <a:r>
                <a:rPr lang="en-GB" sz="2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to the </a:t>
              </a:r>
              <a:r>
                <a:rPr lang="en-GB" sz="2000">
                  <a:solidFill>
                    <a:schemeClr val="dk1"/>
                  </a:solidFill>
                </a:rPr>
                <a:t>m</a:t>
              </a:r>
              <a:r>
                <a:rPr lang="en-GB" sz="2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ock </a:t>
              </a:r>
              <a:r>
                <a:rPr lang="en-GB" sz="2000">
                  <a:solidFill>
                    <a:schemeClr val="dk1"/>
                  </a:solidFill>
                </a:rPr>
                <a:t>p</a:t>
              </a:r>
              <a:r>
                <a:rPr lang="en-GB" sz="2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</a:t>
              </a:r>
              <a:r>
                <a:rPr lang="en-GB" sz="2000">
                  <a:solidFill>
                    <a:schemeClr val="dk1"/>
                  </a:solidFill>
                </a:rPr>
                <a:t>icing s</a:t>
              </a:r>
              <a:r>
                <a:rPr lang="en-GB" sz="2000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erver</a:t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1" name="Google Shape;411;p52"/>
            <p:cNvSpPr/>
            <p:nvPr/>
          </p:nvSpPr>
          <p:spPr>
            <a:xfrm rot="10800000">
              <a:off x="1" y="1849"/>
              <a:ext cx="7084220" cy="838236"/>
            </a:xfrm>
            <a:prstGeom prst="upArrowCallout">
              <a:avLst>
                <a:gd fmla="val 25000" name="adj1"/>
                <a:gd fmla="val 25000" name="adj2"/>
                <a:gd fmla="val 25000" name="adj3"/>
                <a:gd fmla="val 64977" name="adj4"/>
              </a:avLst>
            </a:prstGeom>
            <a:gradFill>
              <a:gsLst>
                <a:gs pos="0">
                  <a:srgbClr val="AAB7DB"/>
                </a:gs>
                <a:gs pos="35000">
                  <a:srgbClr val="C4CDE5"/>
                </a:gs>
                <a:gs pos="100000">
                  <a:srgbClr val="E8EBF6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2" name="Google Shape;412;p52"/>
            <p:cNvSpPr txBox="1"/>
            <p:nvPr/>
          </p:nvSpPr>
          <p:spPr>
            <a:xfrm>
              <a:off x="0" y="1849"/>
              <a:ext cx="7084200" cy="294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2225" lIns="142225" spcFirstLastPara="1" rIns="142225" wrap="square" tIns="14222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000">
                  <a:solidFill>
                    <a:schemeClr val="dk1"/>
                  </a:solidFill>
                </a:rPr>
                <a:t>Connecting to pricing server</a:t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413" name="Google Shape;413;p52"/>
            <p:cNvSpPr/>
            <p:nvPr/>
          </p:nvSpPr>
          <p:spPr>
            <a:xfrm>
              <a:off x="0" y="296070"/>
              <a:ext cx="7084220" cy="250632"/>
            </a:xfrm>
            <a:prstGeom prst="rect">
              <a:avLst/>
            </a:prstGeom>
            <a:solidFill>
              <a:srgbClr val="CBCED6">
                <a:alpha val="89803"/>
              </a:srgbClr>
            </a:solidFill>
            <a:ln cap="flat" cmpd="sng" w="9525">
              <a:solidFill>
                <a:srgbClr val="CBCED6">
                  <a:alpha val="89803"/>
                </a:srgbClr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414" name="Google Shape;414;p52"/>
            <p:cNvSpPr txBox="1"/>
            <p:nvPr/>
          </p:nvSpPr>
          <p:spPr>
            <a:xfrm>
              <a:off x="0" y="296070"/>
              <a:ext cx="7084200" cy="250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25400" lIns="142225" spcFirstLastPara="1" rIns="142225" wrap="square" tIns="254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415" name="Google Shape;415;p52"/>
          <p:cNvSpPr txBox="1"/>
          <p:nvPr/>
        </p:nvSpPr>
        <p:spPr>
          <a:xfrm>
            <a:off x="1088729" y="1063229"/>
            <a:ext cx="70158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Follow “Pricing Integration Adapter (2)”</a:t>
            </a:r>
            <a:endParaRPr sz="2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Try it Yourself Icon2.png" id="416" name="Google Shape;416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759179" y="299624"/>
            <a:ext cx="605306" cy="6053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4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Fanout</a:t>
            </a:r>
            <a:endParaRPr i="0" sz="4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24" name="Google Shape;224;p41"/>
          <p:cNvGrpSpPr/>
          <p:nvPr/>
        </p:nvGrpSpPr>
        <p:grpSpPr>
          <a:xfrm>
            <a:off x="727384" y="1185717"/>
            <a:ext cx="7519161" cy="3473944"/>
            <a:chOff x="955969" y="1682475"/>
            <a:chExt cx="7519161" cy="4105832"/>
          </a:xfrm>
        </p:grpSpPr>
        <p:pic>
          <p:nvPicPr>
            <p:cNvPr descr="Home-Server-icon.png" id="225" name="Google Shape;225;p4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496183" y="3041094"/>
              <a:ext cx="893199" cy="893199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  <p:sp>
          <p:nvSpPr>
            <p:cNvPr id="226" name="Google Shape;226;p41"/>
            <p:cNvSpPr txBox="1"/>
            <p:nvPr/>
          </p:nvSpPr>
          <p:spPr>
            <a:xfrm>
              <a:off x="7406456" y="3976547"/>
              <a:ext cx="1068674" cy="3796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Existing system</a:t>
              </a:r>
              <a:endParaRPr b="1"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7" name="Google Shape;227;p41"/>
            <p:cNvSpPr/>
            <p:nvPr/>
          </p:nvSpPr>
          <p:spPr>
            <a:xfrm>
              <a:off x="5645406" y="3042800"/>
              <a:ext cx="1072244" cy="895101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Adapter</a:t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41"/>
            <p:cNvSpPr/>
            <p:nvPr/>
          </p:nvSpPr>
          <p:spPr>
            <a:xfrm rot="-5400000">
              <a:off x="5025371" y="3346415"/>
              <a:ext cx="894910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/>
            </a:p>
          </p:txBody>
        </p:sp>
        <p:cxnSp>
          <p:nvCxnSpPr>
            <p:cNvPr id="229" name="Google Shape;229;p41"/>
            <p:cNvCxnSpPr>
              <a:stCxn id="225" idx="1"/>
              <a:endCxn id="227" idx="3"/>
            </p:cNvCxnSpPr>
            <p:nvPr/>
          </p:nvCxnSpPr>
          <p:spPr>
            <a:xfrm flipH="1">
              <a:off x="6717683" y="3487693"/>
              <a:ext cx="778500" cy="27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sp>
          <p:nvSpPr>
            <p:cNvPr id="230" name="Google Shape;230;p41"/>
            <p:cNvSpPr/>
            <p:nvPr/>
          </p:nvSpPr>
          <p:spPr>
            <a:xfrm rot="-5400000">
              <a:off x="1813917" y="3287559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StreamLink</a:t>
              </a:r>
              <a:endParaRPr/>
            </a:p>
          </p:txBody>
        </p:sp>
        <p:sp>
          <p:nvSpPr>
            <p:cNvPr id="231" name="Google Shape;231;p41"/>
            <p:cNvSpPr/>
            <p:nvPr/>
          </p:nvSpPr>
          <p:spPr>
            <a:xfrm rot="-5400000">
              <a:off x="1813954" y="4760661"/>
              <a:ext cx="898200" cy="28710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StreamLink</a:t>
              </a:r>
              <a:endParaRPr/>
            </a:p>
          </p:txBody>
        </p:sp>
        <p:sp>
          <p:nvSpPr>
            <p:cNvPr id="232" name="Google Shape;232;p41"/>
            <p:cNvSpPr/>
            <p:nvPr/>
          </p:nvSpPr>
          <p:spPr>
            <a:xfrm rot="-5400000">
              <a:off x="1813918" y="1989816"/>
              <a:ext cx="898123" cy="28695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StreamLink</a:t>
              </a:r>
              <a:endParaRPr/>
            </a:p>
          </p:txBody>
        </p:sp>
        <p:cxnSp>
          <p:nvCxnSpPr>
            <p:cNvPr id="233" name="Google Shape;233;p41"/>
            <p:cNvCxnSpPr>
              <a:endCxn id="230" idx="2"/>
            </p:cNvCxnSpPr>
            <p:nvPr/>
          </p:nvCxnSpPr>
          <p:spPr>
            <a:xfrm rot="10800000">
              <a:off x="2406454" y="3431034"/>
              <a:ext cx="717000" cy="6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234" name="Google Shape;234;p41"/>
            <p:cNvCxnSpPr>
              <a:stCxn id="228" idx="0"/>
            </p:cNvCxnSpPr>
            <p:nvPr/>
          </p:nvCxnSpPr>
          <p:spPr>
            <a:xfrm rot="10800000">
              <a:off x="4504351" y="3489290"/>
              <a:ext cx="825000" cy="6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sp>
          <p:nvSpPr>
            <p:cNvPr id="235" name="Google Shape;235;p41"/>
            <p:cNvSpPr/>
            <p:nvPr/>
          </p:nvSpPr>
          <p:spPr>
            <a:xfrm>
              <a:off x="3123570" y="3044289"/>
              <a:ext cx="1380871" cy="897526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236" name="Google Shape;236;p4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285950" y="3335460"/>
              <a:ext cx="311391" cy="311392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37" name="Google Shape;237;p41"/>
            <p:cNvSpPr txBox="1"/>
            <p:nvPr/>
          </p:nvSpPr>
          <p:spPr>
            <a:xfrm>
              <a:off x="3579092" y="3348183"/>
              <a:ext cx="823575" cy="276999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38" name="Google Shape;238;p41"/>
            <p:cNvCxnSpPr>
              <a:endCxn id="232" idx="2"/>
            </p:cNvCxnSpPr>
            <p:nvPr/>
          </p:nvCxnSpPr>
          <p:spPr>
            <a:xfrm rot="10800000">
              <a:off x="2406455" y="2133291"/>
              <a:ext cx="717600" cy="11625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239" name="Google Shape;239;p41"/>
            <p:cNvCxnSpPr/>
            <p:nvPr/>
          </p:nvCxnSpPr>
          <p:spPr>
            <a:xfrm flipH="1">
              <a:off x="2406456" y="3714750"/>
              <a:ext cx="717744" cy="1282795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sp>
          <p:nvSpPr>
            <p:cNvPr id="240" name="Google Shape;240;p41"/>
            <p:cNvSpPr txBox="1"/>
            <p:nvPr/>
          </p:nvSpPr>
          <p:spPr>
            <a:xfrm>
              <a:off x="964436" y="2621383"/>
              <a:ext cx="1228431" cy="3390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Client application</a:t>
              </a:r>
              <a:endParaRPr b="1"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device-desktop.png" id="241" name="Google Shape;241;p4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76386" y="1682475"/>
              <a:ext cx="1004531" cy="848029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  <p:sp>
          <p:nvSpPr>
            <p:cNvPr id="242" name="Google Shape;242;p41"/>
            <p:cNvSpPr txBox="1"/>
            <p:nvPr/>
          </p:nvSpPr>
          <p:spPr>
            <a:xfrm>
              <a:off x="955969" y="3976050"/>
              <a:ext cx="1228431" cy="3390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Client application</a:t>
              </a:r>
              <a:endParaRPr b="1"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device-desktop.png" id="243" name="Google Shape;243;p4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67919" y="2979676"/>
              <a:ext cx="1004531" cy="848029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  <p:sp>
          <p:nvSpPr>
            <p:cNvPr id="244" name="Google Shape;244;p41"/>
            <p:cNvSpPr txBox="1"/>
            <p:nvPr/>
          </p:nvSpPr>
          <p:spPr>
            <a:xfrm>
              <a:off x="955969" y="5449250"/>
              <a:ext cx="1228431" cy="33905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b="1" i="0" lang="en-GB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Client application</a:t>
              </a:r>
              <a:endParaRPr b="1"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device-desktop.png" id="245" name="Google Shape;245;p4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1067919" y="4452876"/>
              <a:ext cx="1004531" cy="848029"/>
            </a:xfrm>
            <a:prstGeom prst="rect">
              <a:avLst/>
            </a:prstGeom>
            <a:noFill/>
            <a:ln>
              <a:noFill/>
            </a:ln>
            <a:effectLst>
              <a:outerShdw blurRad="57785" algn="ctr" dir="3180000" dist="33020">
                <a:srgbClr val="000000">
                  <a:alpha val="29803"/>
                </a:srgbClr>
              </a:outerShdw>
            </a:effectLst>
          </p:spPr>
        </p:pic>
      </p:grpSp>
    </p:spTree>
  </p:cSld>
  <p:clrMapOvr>
    <a:masterClrMapping/>
  </p:clrMapOvr>
  <p:transition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42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Data Types: Records</a:t>
            </a:r>
            <a:endParaRPr i="0" sz="4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52" name="Google Shape;252;p42"/>
          <p:cNvGrpSpPr/>
          <p:nvPr/>
        </p:nvGrpSpPr>
        <p:grpSpPr>
          <a:xfrm>
            <a:off x="819368" y="1835750"/>
            <a:ext cx="7739177" cy="1202617"/>
            <a:chOff x="819368" y="1835750"/>
            <a:chExt cx="7739177" cy="1202617"/>
          </a:xfrm>
        </p:grpSpPr>
        <p:sp>
          <p:nvSpPr>
            <p:cNvPr id="253" name="Google Shape;253;p42"/>
            <p:cNvSpPr/>
            <p:nvPr/>
          </p:nvSpPr>
          <p:spPr>
            <a:xfrm>
              <a:off x="4688957" y="2332697"/>
              <a:ext cx="3206988" cy="20871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4" name="Google Shape;254;p42"/>
            <p:cNvSpPr/>
            <p:nvPr/>
          </p:nvSpPr>
          <p:spPr>
            <a:xfrm>
              <a:off x="4688957" y="2332697"/>
              <a:ext cx="1603494" cy="208719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0" y="60000"/>
                  </a:lnTo>
                  <a:lnTo>
                    <a:pt x="120000" y="60000"/>
                  </a:lnTo>
                  <a:lnTo>
                    <a:pt x="120000" y="120000"/>
                  </a:lnTo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5" name="Google Shape;255;p42"/>
            <p:cNvSpPr/>
            <p:nvPr/>
          </p:nvSpPr>
          <p:spPr>
            <a:xfrm>
              <a:off x="4643237" y="2332697"/>
              <a:ext cx="91440" cy="208719"/>
            </a:xfrm>
            <a:custGeom>
              <a:rect b="b" l="l" r="r" t="t"/>
              <a:pathLst>
                <a:path extrusionOk="0" h="120000" w="120000">
                  <a:moveTo>
                    <a:pt x="60000" y="0"/>
                  </a:moveTo>
                  <a:lnTo>
                    <a:pt x="60000" y="120000"/>
                  </a:lnTo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6" name="Google Shape;256;p42"/>
            <p:cNvSpPr/>
            <p:nvPr/>
          </p:nvSpPr>
          <p:spPr>
            <a:xfrm>
              <a:off x="3085463" y="2332697"/>
              <a:ext cx="1603494" cy="20871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7" name="Google Shape;257;p42"/>
            <p:cNvSpPr/>
            <p:nvPr/>
          </p:nvSpPr>
          <p:spPr>
            <a:xfrm>
              <a:off x="1481969" y="2332697"/>
              <a:ext cx="3206988" cy="208719"/>
            </a:xfrm>
            <a:custGeom>
              <a:rect b="b" l="l" r="r" t="t"/>
              <a:pathLst>
                <a:path extrusionOk="0" h="120000" w="120000">
                  <a:moveTo>
                    <a:pt x="120000" y="0"/>
                  </a:moveTo>
                  <a:lnTo>
                    <a:pt x="120000" y="60000"/>
                  </a:lnTo>
                  <a:lnTo>
                    <a:pt x="0" y="60000"/>
                  </a:lnTo>
                  <a:lnTo>
                    <a:pt x="0" y="120000"/>
                  </a:lnTo>
                </a:path>
              </a:pathLst>
            </a:custGeom>
            <a:noFill/>
            <a:ln cap="flat" cmpd="sng" w="25400">
              <a:solidFill>
                <a:srgbClr val="666666"/>
              </a:solidFill>
              <a:prstDash val="solid"/>
              <a:round/>
              <a:headEnd len="sm" w="sm" type="none"/>
              <a:tailEnd len="sm" w="sm" type="none"/>
            </a:ln>
          </p:spPr>
        </p:sp>
        <p:sp>
          <p:nvSpPr>
            <p:cNvPr id="258" name="Google Shape;258;p42"/>
            <p:cNvSpPr/>
            <p:nvPr/>
          </p:nvSpPr>
          <p:spPr>
            <a:xfrm>
              <a:off x="3748050" y="1835750"/>
              <a:ext cx="1837200" cy="496800"/>
            </a:xfrm>
            <a:prstGeom prst="rect">
              <a:avLst/>
            </a:prstGeom>
            <a:gradFill>
              <a:gsLst>
                <a:gs pos="0">
                  <a:srgbClr val="CCCCCC"/>
                </a:gs>
                <a:gs pos="35000">
                  <a:srgbClr val="DBDBDB"/>
                </a:gs>
                <a:gs pos="100000">
                  <a:srgbClr val="F1F1F1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59" name="Google Shape;259;p42"/>
            <p:cNvSpPr txBox="1"/>
            <p:nvPr/>
          </p:nvSpPr>
          <p:spPr>
            <a:xfrm>
              <a:off x="3700200" y="1878150"/>
              <a:ext cx="1932900" cy="49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2200">
                  <a:solidFill>
                    <a:schemeClr val="dk1"/>
                  </a:solidFill>
                </a:rPr>
                <a:t>/FX</a:t>
              </a:r>
              <a:r>
                <a:rPr b="0" i="0" lang="en-GB" sz="2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/EURUSD</a:t>
              </a:r>
              <a:endPara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42"/>
            <p:cNvSpPr/>
            <p:nvPr/>
          </p:nvSpPr>
          <p:spPr>
            <a:xfrm>
              <a:off x="819368" y="2541417"/>
              <a:ext cx="1325201" cy="496950"/>
            </a:xfrm>
            <a:prstGeom prst="rect">
              <a:avLst/>
            </a:prstGeom>
            <a:gradFill>
              <a:gsLst>
                <a:gs pos="0">
                  <a:srgbClr val="CCCCCC"/>
                </a:gs>
                <a:gs pos="35000">
                  <a:srgbClr val="DBDBDB"/>
                </a:gs>
                <a:gs pos="100000">
                  <a:srgbClr val="F1F1F1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1" name="Google Shape;261;p42"/>
            <p:cNvSpPr txBox="1"/>
            <p:nvPr/>
          </p:nvSpPr>
          <p:spPr>
            <a:xfrm>
              <a:off x="819368" y="2541417"/>
              <a:ext cx="1325201" cy="4969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2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Desc</a:t>
              </a:r>
              <a:endPara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2" name="Google Shape;262;p42"/>
            <p:cNvSpPr/>
            <p:nvPr/>
          </p:nvSpPr>
          <p:spPr>
            <a:xfrm>
              <a:off x="2422862" y="2541417"/>
              <a:ext cx="1325201" cy="496950"/>
            </a:xfrm>
            <a:prstGeom prst="rect">
              <a:avLst/>
            </a:prstGeom>
            <a:gradFill>
              <a:gsLst>
                <a:gs pos="0">
                  <a:srgbClr val="CCCCCC"/>
                </a:gs>
                <a:gs pos="35000">
                  <a:srgbClr val="DBDBDB"/>
                </a:gs>
                <a:gs pos="100000">
                  <a:srgbClr val="F1F1F1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3" name="Google Shape;263;p42"/>
            <p:cNvSpPr txBox="1"/>
            <p:nvPr/>
          </p:nvSpPr>
          <p:spPr>
            <a:xfrm>
              <a:off x="2422862" y="2541417"/>
              <a:ext cx="1325201" cy="4969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2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Bid</a:t>
              </a:r>
              <a:endPara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4" name="Google Shape;264;p42"/>
            <p:cNvSpPr/>
            <p:nvPr/>
          </p:nvSpPr>
          <p:spPr>
            <a:xfrm>
              <a:off x="4026356" y="2541417"/>
              <a:ext cx="1325201" cy="496950"/>
            </a:xfrm>
            <a:prstGeom prst="rect">
              <a:avLst/>
            </a:prstGeom>
            <a:gradFill>
              <a:gsLst>
                <a:gs pos="0">
                  <a:srgbClr val="CCCCCC"/>
                </a:gs>
                <a:gs pos="35000">
                  <a:srgbClr val="DBDBDB"/>
                </a:gs>
                <a:gs pos="100000">
                  <a:srgbClr val="F1F1F1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5" name="Google Shape;265;p42"/>
            <p:cNvSpPr txBox="1"/>
            <p:nvPr/>
          </p:nvSpPr>
          <p:spPr>
            <a:xfrm>
              <a:off x="4026356" y="2541417"/>
              <a:ext cx="1325201" cy="4969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2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Ask</a:t>
              </a:r>
              <a:endPara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6" name="Google Shape;266;p42"/>
            <p:cNvSpPr/>
            <p:nvPr/>
          </p:nvSpPr>
          <p:spPr>
            <a:xfrm>
              <a:off x="5629850" y="2541417"/>
              <a:ext cx="1325201" cy="496950"/>
            </a:xfrm>
            <a:prstGeom prst="rect">
              <a:avLst/>
            </a:prstGeom>
            <a:gradFill>
              <a:gsLst>
                <a:gs pos="0">
                  <a:srgbClr val="CCCCCC"/>
                </a:gs>
                <a:gs pos="35000">
                  <a:srgbClr val="DBDBDB"/>
                </a:gs>
                <a:gs pos="100000">
                  <a:srgbClr val="F1F1F1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7" name="Google Shape;267;p42"/>
            <p:cNvSpPr txBox="1"/>
            <p:nvPr/>
          </p:nvSpPr>
          <p:spPr>
            <a:xfrm>
              <a:off x="5629850" y="2541417"/>
              <a:ext cx="1325201" cy="4969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2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GFA</a:t>
              </a:r>
              <a:endPara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8" name="Google Shape;268;p42"/>
            <p:cNvSpPr/>
            <p:nvPr/>
          </p:nvSpPr>
          <p:spPr>
            <a:xfrm>
              <a:off x="7233344" y="2541417"/>
              <a:ext cx="1325201" cy="496950"/>
            </a:xfrm>
            <a:prstGeom prst="rect">
              <a:avLst/>
            </a:prstGeom>
            <a:gradFill>
              <a:gsLst>
                <a:gs pos="0">
                  <a:srgbClr val="CCCCCC"/>
                </a:gs>
                <a:gs pos="35000">
                  <a:srgbClr val="DBDBDB"/>
                </a:gs>
                <a:gs pos="100000">
                  <a:srgbClr val="F1F1F1"/>
                </a:gs>
              </a:gsLst>
              <a:lin ang="16200000" scaled="0"/>
            </a:gradFill>
            <a:ln>
              <a:noFill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69" name="Google Shape;269;p42"/>
            <p:cNvSpPr txBox="1"/>
            <p:nvPr/>
          </p:nvSpPr>
          <p:spPr>
            <a:xfrm>
              <a:off x="7233344" y="2541417"/>
              <a:ext cx="1325201" cy="49695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3950" lIns="13950" spcFirstLastPara="1" rIns="13950" wrap="square" tIns="1395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2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Time</a:t>
              </a:r>
              <a:endParaRPr b="0" i="0" sz="2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43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Review – Caplin Messaging</a:t>
            </a:r>
            <a:endParaRPr i="0" sz="4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76" name="Google Shape;276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749" y="4405313"/>
            <a:ext cx="4164000" cy="665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7" name="Google Shape;277;p43"/>
          <p:cNvCxnSpPr/>
          <p:nvPr/>
        </p:nvCxnSpPr>
        <p:spPr>
          <a:xfrm>
            <a:off x="2240757" y="1816101"/>
            <a:ext cx="0" cy="8022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278" name="Google Shape;278;p43"/>
          <p:cNvSpPr txBox="1"/>
          <p:nvPr/>
        </p:nvSpPr>
        <p:spPr>
          <a:xfrm>
            <a:off x="2240755" y="1994971"/>
            <a:ext cx="2771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REQUEST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79" name="Google Shape;279;p43"/>
          <p:cNvCxnSpPr/>
          <p:nvPr/>
        </p:nvCxnSpPr>
        <p:spPr>
          <a:xfrm>
            <a:off x="2240760" y="2895786"/>
            <a:ext cx="0" cy="5481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280" name="Google Shape;280;p43"/>
          <p:cNvSpPr txBox="1"/>
          <p:nvPr/>
        </p:nvSpPr>
        <p:spPr>
          <a:xfrm>
            <a:off x="2240760" y="3133466"/>
            <a:ext cx="27711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REQUEST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1" name="Google Shape;281;p43"/>
          <p:cNvSpPr txBox="1"/>
          <p:nvPr/>
        </p:nvSpPr>
        <p:spPr>
          <a:xfrm>
            <a:off x="3789901" y="2519050"/>
            <a:ext cx="50496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USE CONFIG TO DETERMINE WHICH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ADAPTER TO REQUEST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/FX/GBPUSD </a:t>
            </a: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FROM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2" name="Google Shape;282;p43"/>
          <p:cNvSpPr txBox="1"/>
          <p:nvPr/>
        </p:nvSpPr>
        <p:spPr>
          <a:xfrm>
            <a:off x="2850357" y="3651870"/>
            <a:ext cx="5810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GET THE INFORMATION FROM THE BANK SYSTEM</a:t>
            </a:r>
            <a:endParaRPr b="1"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83" name="Google Shape;283;p43"/>
          <p:cNvCxnSpPr/>
          <p:nvPr/>
        </p:nvCxnSpPr>
        <p:spPr>
          <a:xfrm rot="10800000">
            <a:off x="2267744" y="2895889"/>
            <a:ext cx="0" cy="5481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284" name="Google Shape;284;p43"/>
          <p:cNvSpPr txBox="1"/>
          <p:nvPr/>
        </p:nvSpPr>
        <p:spPr>
          <a:xfrm>
            <a:off x="3676650" y="2409732"/>
            <a:ext cx="27495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RECORD </a:t>
            </a: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(Image)</a:t>
            </a:r>
            <a:endParaRPr b="1"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SUBJECT: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FIELDS: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BidPrice=1.2345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AskPrice=1.2355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etc</a:t>
            </a:r>
            <a:endParaRPr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85" name="Google Shape;285;p43"/>
          <p:cNvCxnSpPr/>
          <p:nvPr/>
        </p:nvCxnSpPr>
        <p:spPr>
          <a:xfrm rot="10800000">
            <a:off x="2267744" y="1816018"/>
            <a:ext cx="0" cy="8022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286" name="Google Shape;286;p43"/>
          <p:cNvSpPr txBox="1"/>
          <p:nvPr/>
        </p:nvSpPr>
        <p:spPr>
          <a:xfrm>
            <a:off x="3991101" y="1302474"/>
            <a:ext cx="27495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RECORD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SUBJECT: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FIELDS: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BidPrice=1.2345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AskPrice=1.2355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etc</a:t>
            </a:r>
            <a:endParaRPr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7" name="Google Shape;287;p43"/>
          <p:cNvSpPr/>
          <p:nvPr/>
        </p:nvSpPr>
        <p:spPr>
          <a:xfrm>
            <a:off x="804866" y="2622120"/>
            <a:ext cx="2871900" cy="219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25400">
            <a:solidFill>
              <a:srgbClr val="3D80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Liberator</a:t>
            </a:r>
            <a:endParaRPr/>
          </a:p>
        </p:txBody>
      </p:sp>
      <p:sp>
        <p:nvSpPr>
          <p:cNvPr id="288" name="Google Shape;288;p43"/>
          <p:cNvSpPr/>
          <p:nvPr/>
        </p:nvSpPr>
        <p:spPr>
          <a:xfrm>
            <a:off x="1614488" y="3506037"/>
            <a:ext cx="1196100" cy="523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Pricing Integration Adapter</a:t>
            </a:r>
            <a:endParaRPr/>
          </a:p>
        </p:txBody>
      </p:sp>
      <p:cxnSp>
        <p:nvCxnSpPr>
          <p:cNvPr id="289" name="Google Shape;289;p43"/>
          <p:cNvCxnSpPr/>
          <p:nvPr/>
        </p:nvCxnSpPr>
        <p:spPr>
          <a:xfrm>
            <a:off x="1945878" y="4029912"/>
            <a:ext cx="0" cy="4230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90" name="Google Shape;290;p43"/>
          <p:cNvCxnSpPr/>
          <p:nvPr/>
        </p:nvCxnSpPr>
        <p:spPr>
          <a:xfrm rot="10800000">
            <a:off x="2462213" y="4029940"/>
            <a:ext cx="0" cy="4230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291" name="Google Shape;291;p43"/>
          <p:cNvSpPr txBox="1"/>
          <p:nvPr/>
        </p:nvSpPr>
        <p:spPr>
          <a:xfrm>
            <a:off x="2810668" y="4095749"/>
            <a:ext cx="2378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PRICE UPDATE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2" name="Google Shape;292;p43"/>
          <p:cNvSpPr txBox="1"/>
          <p:nvPr/>
        </p:nvSpPr>
        <p:spPr>
          <a:xfrm>
            <a:off x="3676653" y="2409732"/>
            <a:ext cx="27495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RECORD </a:t>
            </a: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(Update)</a:t>
            </a:r>
            <a:endParaRPr b="1"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SUBJECT: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FIELDS: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BidPrice=1.2345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AskPrice=1.2355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etc</a:t>
            </a:r>
            <a:endParaRPr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93" name="Google Shape;293;p4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4487" y="889002"/>
            <a:ext cx="927000" cy="92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p44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Pricing Integration Adapter</a:t>
            </a:r>
            <a:endParaRPr i="0" sz="4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00" name="Google Shape;300;p4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8749" y="4405313"/>
            <a:ext cx="4164000" cy="665100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4"/>
          <p:cNvSpPr/>
          <p:nvPr/>
        </p:nvSpPr>
        <p:spPr>
          <a:xfrm>
            <a:off x="4819650" y="1816100"/>
            <a:ext cx="3972000" cy="2755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2" name="Google Shape;302;p44"/>
          <p:cNvSpPr/>
          <p:nvPr/>
        </p:nvSpPr>
        <p:spPr>
          <a:xfrm>
            <a:off x="5076825" y="2135036"/>
            <a:ext cx="3390900" cy="485700"/>
          </a:xfrm>
          <a:prstGeom prst="rect">
            <a:avLst/>
          </a:prstGeom>
          <a:gradFill>
            <a:gsLst>
              <a:gs pos="0">
                <a:srgbClr val="FF9C78"/>
              </a:gs>
              <a:gs pos="35000">
                <a:srgbClr val="FFB8A0"/>
              </a:gs>
              <a:gs pos="100000">
                <a:srgbClr val="FFE0D6"/>
              </a:gs>
            </a:gsLst>
            <a:lin ang="16200000" scaled="0"/>
          </a:gradFill>
          <a:ln cap="flat" cmpd="sng" w="9525">
            <a:solidFill>
              <a:srgbClr val="FE6D2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DataSource for Java</a:t>
            </a:r>
            <a:endParaRPr/>
          </a:p>
        </p:txBody>
      </p:sp>
      <p:sp>
        <p:nvSpPr>
          <p:cNvPr id="303" name="Google Shape;303;p44"/>
          <p:cNvSpPr/>
          <p:nvPr/>
        </p:nvSpPr>
        <p:spPr>
          <a:xfrm>
            <a:off x="5076825" y="2947670"/>
            <a:ext cx="3390900" cy="485700"/>
          </a:xfrm>
          <a:prstGeom prst="rect">
            <a:avLst/>
          </a:prstGeom>
          <a:solidFill>
            <a:schemeClr val="accent4"/>
          </a:solidFill>
          <a:ln cap="flat" cmpd="sng" w="25400">
            <a:solidFill>
              <a:srgbClr val="3D80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Custom Code</a:t>
            </a:r>
            <a:endParaRPr/>
          </a:p>
        </p:txBody>
      </p:sp>
      <p:sp>
        <p:nvSpPr>
          <p:cNvPr id="304" name="Google Shape;304;p44"/>
          <p:cNvSpPr/>
          <p:nvPr/>
        </p:nvSpPr>
        <p:spPr>
          <a:xfrm>
            <a:off x="5076825" y="3788945"/>
            <a:ext cx="3390900" cy="485700"/>
          </a:xfrm>
          <a:prstGeom prst="rect">
            <a:avLst/>
          </a:prstGeom>
          <a:solidFill>
            <a:schemeClr val="accent6"/>
          </a:solidFill>
          <a:ln cap="flat" cmpd="sng" w="25400">
            <a:solidFill>
              <a:srgbClr val="5E5E5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Bank Integration Library</a:t>
            </a:r>
            <a:endParaRPr/>
          </a:p>
        </p:txBody>
      </p:sp>
      <p:sp>
        <p:nvSpPr>
          <p:cNvPr id="305" name="Google Shape;305;p44"/>
          <p:cNvSpPr txBox="1"/>
          <p:nvPr/>
        </p:nvSpPr>
        <p:spPr>
          <a:xfrm>
            <a:off x="5197765" y="1348065"/>
            <a:ext cx="2903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Pricing Integration Adapter</a:t>
            </a:r>
            <a:endParaRPr/>
          </a:p>
        </p:txBody>
      </p:sp>
      <p:sp>
        <p:nvSpPr>
          <p:cNvPr id="306" name="Google Shape;306;p44"/>
          <p:cNvSpPr txBox="1"/>
          <p:nvPr/>
        </p:nvSpPr>
        <p:spPr>
          <a:xfrm>
            <a:off x="212087" y="1239510"/>
            <a:ext cx="4362300" cy="25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Responsibilities of the Custom Code:</a:t>
            </a:r>
            <a:b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Get the requests from peers</a:t>
            </a:r>
            <a:b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Requesting for the prices from the Bank System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2857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</a:pPr>
            <a:r>
              <a:t/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Sending updated prices from the Bank system to the Transformer</a:t>
            </a:r>
            <a:b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</a:b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0" marL="28575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Basic error checking</a:t>
            </a:r>
            <a:endParaRPr/>
          </a:p>
        </p:txBody>
      </p:sp>
      <p:sp>
        <p:nvSpPr>
          <p:cNvPr id="307" name="Google Shape;307;p44"/>
          <p:cNvSpPr/>
          <p:nvPr/>
        </p:nvSpPr>
        <p:spPr>
          <a:xfrm>
            <a:off x="804866" y="2676126"/>
            <a:ext cx="2871900" cy="219600"/>
          </a:xfrm>
          <a:prstGeom prst="roundRect">
            <a:avLst>
              <a:gd fmla="val 16667" name="adj"/>
            </a:avLst>
          </a:prstGeom>
          <a:solidFill>
            <a:schemeClr val="accent4"/>
          </a:solidFill>
          <a:ln cap="flat" cmpd="sng" w="25400">
            <a:solidFill>
              <a:srgbClr val="3D80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Liberator</a:t>
            </a:r>
            <a:endParaRPr/>
          </a:p>
        </p:txBody>
      </p:sp>
      <p:sp>
        <p:nvSpPr>
          <p:cNvPr id="308" name="Google Shape;308;p44"/>
          <p:cNvSpPr/>
          <p:nvPr/>
        </p:nvSpPr>
        <p:spPr>
          <a:xfrm>
            <a:off x="1614488" y="3657601"/>
            <a:ext cx="1196100" cy="523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Pricing Integration Adapter</a:t>
            </a:r>
            <a:endParaRPr/>
          </a:p>
        </p:txBody>
      </p:sp>
      <p:pic>
        <p:nvPicPr>
          <p:cNvPr id="309" name="Google Shape;309;p4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614489" y="962652"/>
            <a:ext cx="1196100" cy="927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1000"/>
                                        <p:tgtEl>
                                          <p:spTgt spid="3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3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4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45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Example 1 – Subject requested</a:t>
            </a:r>
            <a:endParaRPr i="0" sz="4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6" name="Google Shape;316;p45"/>
          <p:cNvSpPr/>
          <p:nvPr/>
        </p:nvSpPr>
        <p:spPr>
          <a:xfrm>
            <a:off x="672465" y="1282221"/>
            <a:ext cx="8172300" cy="34455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7" name="Google Shape;317;p45"/>
          <p:cNvSpPr/>
          <p:nvPr/>
        </p:nvSpPr>
        <p:spPr>
          <a:xfrm>
            <a:off x="1314449" y="1534797"/>
            <a:ext cx="3390900" cy="485700"/>
          </a:xfrm>
          <a:prstGeom prst="rect">
            <a:avLst/>
          </a:prstGeom>
          <a:gradFill>
            <a:gsLst>
              <a:gs pos="0">
                <a:srgbClr val="FF9C78"/>
              </a:gs>
              <a:gs pos="35000">
                <a:srgbClr val="FFB8A0"/>
              </a:gs>
              <a:gs pos="100000">
                <a:srgbClr val="FFE0D6"/>
              </a:gs>
            </a:gsLst>
            <a:lin ang="16200000" scaled="0"/>
          </a:gradFill>
          <a:ln cap="flat" cmpd="sng" w="9525">
            <a:solidFill>
              <a:srgbClr val="FE6D2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DataSource for Java</a:t>
            </a:r>
            <a:endParaRPr b="0" i="0" sz="1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45"/>
          <p:cNvSpPr/>
          <p:nvPr/>
        </p:nvSpPr>
        <p:spPr>
          <a:xfrm>
            <a:off x="1314449" y="2664466"/>
            <a:ext cx="3390900" cy="485700"/>
          </a:xfrm>
          <a:prstGeom prst="rect">
            <a:avLst/>
          </a:prstGeom>
          <a:solidFill>
            <a:schemeClr val="accent4"/>
          </a:solidFill>
          <a:ln cap="flat" cmpd="sng" w="25400">
            <a:solidFill>
              <a:srgbClr val="3D80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Custom Code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9" name="Google Shape;319;p45"/>
          <p:cNvSpPr/>
          <p:nvPr/>
        </p:nvSpPr>
        <p:spPr>
          <a:xfrm>
            <a:off x="1314449" y="3944073"/>
            <a:ext cx="3390900" cy="485700"/>
          </a:xfrm>
          <a:prstGeom prst="rect">
            <a:avLst/>
          </a:prstGeom>
          <a:solidFill>
            <a:schemeClr val="accent6"/>
          </a:solidFill>
          <a:ln cap="flat" cmpd="sng" w="25400">
            <a:solidFill>
              <a:srgbClr val="5E5E5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Bank Integration Library</a:t>
            </a:r>
            <a:endParaRPr b="0" i="0" sz="1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20" name="Google Shape;320;p45"/>
          <p:cNvCxnSpPr/>
          <p:nvPr/>
        </p:nvCxnSpPr>
        <p:spPr>
          <a:xfrm>
            <a:off x="3931920" y="2020574"/>
            <a:ext cx="0" cy="6438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21" name="Google Shape;321;p45"/>
          <p:cNvSpPr txBox="1"/>
          <p:nvPr/>
        </p:nvSpPr>
        <p:spPr>
          <a:xfrm>
            <a:off x="4352926" y="2211714"/>
            <a:ext cx="43338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onRequest(RequestEvent requestEvent)</a:t>
            </a:r>
            <a:endParaRPr b="1"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2" name="Google Shape;322;p45"/>
          <p:cNvSpPr txBox="1"/>
          <p:nvPr/>
        </p:nvSpPr>
        <p:spPr>
          <a:xfrm>
            <a:off x="4352926" y="3417300"/>
            <a:ext cx="42387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bankingMessenger.subscribe(currencyPair)</a:t>
            </a:r>
            <a:endParaRPr b="1"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23" name="Google Shape;323;p45"/>
          <p:cNvCxnSpPr/>
          <p:nvPr/>
        </p:nvCxnSpPr>
        <p:spPr>
          <a:xfrm>
            <a:off x="3931920" y="3150243"/>
            <a:ext cx="0" cy="7938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24" name="Google Shape;324;p45"/>
          <p:cNvSpPr txBox="1"/>
          <p:nvPr/>
        </p:nvSpPr>
        <p:spPr>
          <a:xfrm>
            <a:off x="4800600" y="2691910"/>
            <a:ext cx="3886200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Extract the currency pair from the subject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Subscribe on the banking system for the currency pair requested</a:t>
            </a:r>
            <a:endParaRPr/>
          </a:p>
        </p:txBody>
      </p:sp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p46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Example 2 – Server response</a:t>
            </a:r>
            <a:endParaRPr i="0" sz="4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1" name="Google Shape;331;p46"/>
          <p:cNvSpPr/>
          <p:nvPr/>
        </p:nvSpPr>
        <p:spPr>
          <a:xfrm>
            <a:off x="619125" y="1289528"/>
            <a:ext cx="8172300" cy="34455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accent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2" name="Google Shape;332;p46"/>
          <p:cNvSpPr/>
          <p:nvPr/>
        </p:nvSpPr>
        <p:spPr>
          <a:xfrm>
            <a:off x="1083944" y="1641300"/>
            <a:ext cx="3390900" cy="485700"/>
          </a:xfrm>
          <a:prstGeom prst="rect">
            <a:avLst/>
          </a:prstGeom>
          <a:gradFill>
            <a:gsLst>
              <a:gs pos="0">
                <a:srgbClr val="FF9C78"/>
              </a:gs>
              <a:gs pos="35000">
                <a:srgbClr val="FFB8A0"/>
              </a:gs>
              <a:gs pos="100000">
                <a:srgbClr val="FFE0D6"/>
              </a:gs>
            </a:gsLst>
            <a:lin ang="16200000" scaled="0"/>
          </a:gradFill>
          <a:ln cap="flat" cmpd="sng" w="9525">
            <a:solidFill>
              <a:srgbClr val="FE6D29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DataSource for Java</a:t>
            </a:r>
            <a:endParaRPr sz="1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46"/>
          <p:cNvSpPr/>
          <p:nvPr/>
        </p:nvSpPr>
        <p:spPr>
          <a:xfrm>
            <a:off x="1083944" y="2883902"/>
            <a:ext cx="3390900" cy="485700"/>
          </a:xfrm>
          <a:prstGeom prst="rect">
            <a:avLst/>
          </a:prstGeom>
          <a:solidFill>
            <a:schemeClr val="accent4"/>
          </a:solidFill>
          <a:ln cap="flat" cmpd="sng" w="25400">
            <a:solidFill>
              <a:srgbClr val="3D80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Custom Code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4" name="Google Shape;334;p46"/>
          <p:cNvSpPr/>
          <p:nvPr/>
        </p:nvSpPr>
        <p:spPr>
          <a:xfrm>
            <a:off x="1083944" y="4078604"/>
            <a:ext cx="3390900" cy="485700"/>
          </a:xfrm>
          <a:prstGeom prst="rect">
            <a:avLst/>
          </a:prstGeom>
          <a:solidFill>
            <a:schemeClr val="accent6"/>
          </a:solidFill>
          <a:ln cap="flat" cmpd="sng" w="25400">
            <a:solidFill>
              <a:srgbClr val="5E5E5E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Bank Integration Library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5" name="Google Shape;335;p46"/>
          <p:cNvSpPr txBox="1"/>
          <p:nvPr/>
        </p:nvSpPr>
        <p:spPr>
          <a:xfrm>
            <a:off x="4634864" y="2742070"/>
            <a:ext cx="4238700" cy="57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Receive a response from the external system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Construct a message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Set all the values in the fields 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Char char="•"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Publish the message</a:t>
            </a:r>
            <a:endParaRPr b="1"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336" name="Google Shape;336;p46"/>
          <p:cNvCxnSpPr/>
          <p:nvPr/>
        </p:nvCxnSpPr>
        <p:spPr>
          <a:xfrm rot="10800000">
            <a:off x="3863340" y="3369704"/>
            <a:ext cx="0" cy="7089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37" name="Google Shape;337;p46"/>
          <p:cNvSpPr txBox="1"/>
          <p:nvPr/>
        </p:nvSpPr>
        <p:spPr>
          <a:xfrm>
            <a:off x="4552947" y="2657430"/>
            <a:ext cx="4238700" cy="7041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onPriceUpdate(fxQuote) {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msg = createRecordType1Message(subject);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msg.setField(“AskPrice”, fxQuote.getAskPrice(); 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publisher. publishInitialMessage(msg)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}</a:t>
            </a:r>
            <a:endParaRPr/>
          </a:p>
        </p:txBody>
      </p:sp>
      <p:cxnSp>
        <p:nvCxnSpPr>
          <p:cNvPr id="338" name="Google Shape;338;p46"/>
          <p:cNvCxnSpPr/>
          <p:nvPr/>
        </p:nvCxnSpPr>
        <p:spPr>
          <a:xfrm rot="10800000">
            <a:off x="3863340" y="2127074"/>
            <a:ext cx="0" cy="718500"/>
          </a:xfrm>
          <a:prstGeom prst="straightConnector1">
            <a:avLst/>
          </a:prstGeom>
          <a:noFill/>
          <a:ln cap="flat" cmpd="sng" w="25400">
            <a:solidFill>
              <a:schemeClr val="accent1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339" name="Google Shape;339;p46"/>
          <p:cNvSpPr txBox="1"/>
          <p:nvPr/>
        </p:nvSpPr>
        <p:spPr>
          <a:xfrm>
            <a:off x="4341493" y="2186242"/>
            <a:ext cx="3324300" cy="450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DATA UPDATED BidPrice=1.2345</a:t>
            </a:r>
            <a:endParaRPr/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</a:rPr>
              <a:t>                            </a:t>
            </a: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AskPrice=1.2355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40" name="Google Shape;340;p46"/>
          <p:cNvSpPr txBox="1"/>
          <p:nvPr/>
        </p:nvSpPr>
        <p:spPr>
          <a:xfrm>
            <a:off x="4235765" y="3675161"/>
            <a:ext cx="2423100" cy="196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1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Price Updated</a:t>
            </a:r>
            <a:endParaRPr sz="11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3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5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5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4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i="0" lang="en-GB" sz="40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Some Caplin Interfaces </a:t>
            </a:r>
            <a:endParaRPr i="0" sz="40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347" name="Google Shape;347;p47"/>
          <p:cNvGrpSpPr/>
          <p:nvPr/>
        </p:nvGrpSpPr>
        <p:grpSpPr>
          <a:xfrm>
            <a:off x="5065750" y="1638200"/>
            <a:ext cx="3204000" cy="2980521"/>
            <a:chOff x="5065750" y="1592100"/>
            <a:chExt cx="3204000" cy="2980521"/>
          </a:xfrm>
        </p:grpSpPr>
        <p:sp>
          <p:nvSpPr>
            <p:cNvPr id="348" name="Google Shape;348;p47"/>
            <p:cNvSpPr/>
            <p:nvPr/>
          </p:nvSpPr>
          <p:spPr>
            <a:xfrm>
              <a:off x="5065750" y="1740321"/>
              <a:ext cx="3204000" cy="2832300"/>
            </a:xfrm>
            <a:prstGeom prst="rect">
              <a:avLst/>
            </a:prstGeom>
            <a:solidFill>
              <a:srgbClr val="EEECE0">
                <a:alpha val="89803"/>
              </a:srgbClr>
            </a:solidFill>
            <a:ln cap="flat" cmpd="sng" w="25400">
              <a:solidFill>
                <a:srgbClr val="1D497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49" name="Google Shape;349;p47"/>
            <p:cNvSpPr txBox="1"/>
            <p:nvPr/>
          </p:nvSpPr>
          <p:spPr>
            <a:xfrm>
              <a:off x="5065750" y="1790642"/>
              <a:ext cx="3204000" cy="2639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9550" lIns="248650" spcFirstLastPara="1" rIns="248650" wrap="square" tIns="291575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Char char="•"/>
              </a:pPr>
              <a: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One instance per subject </a:t>
              </a:r>
              <a:b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pattern, e.g ^/FX.*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25400" lvl="1" marL="114300" marR="0" rtl="0" algn="l">
                <a:lnSpc>
                  <a:spcPct val="90000"/>
                </a:lnSpc>
                <a:spcBef>
                  <a:spcPts val="21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14300" lvl="1" marL="114300" marR="0" rtl="0" algn="l">
                <a:lnSpc>
                  <a:spcPct val="90000"/>
                </a:lnSpc>
                <a:spcBef>
                  <a:spcPts val="21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Char char="•"/>
              </a:pPr>
              <a: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Created when the Adapter </a:t>
              </a:r>
              <a:b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starts up</a:t>
              </a:r>
              <a:b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</a:b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14300" lvl="1" marL="114300" marR="0" rtl="0" algn="l">
                <a:lnSpc>
                  <a:spcPct val="90000"/>
                </a:lnSpc>
                <a:spcBef>
                  <a:spcPts val="21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Char char="•"/>
              </a:pPr>
              <a: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Used to publish record and container messages to Liberator and Transformer</a:t>
              </a:r>
              <a:b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</a:b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14300" lvl="1" marL="114300" marR="0" rtl="0" algn="l">
                <a:lnSpc>
                  <a:spcPct val="90000"/>
                </a:lnSpc>
                <a:spcBef>
                  <a:spcPts val="21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Arial"/>
                <a:buChar char="•"/>
              </a:pPr>
              <a:r>
                <a:rPr b="0" i="0" lang="en-GB" sz="14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Exists indefinitely</a:t>
              </a:r>
              <a:endPara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0" name="Google Shape;350;p47"/>
            <p:cNvSpPr/>
            <p:nvPr/>
          </p:nvSpPr>
          <p:spPr>
            <a:xfrm>
              <a:off x="5225960" y="1592100"/>
              <a:ext cx="2242800" cy="305100"/>
            </a:xfrm>
            <a:prstGeom prst="roundRect">
              <a:avLst>
                <a:gd fmla="val 16667" name="adj"/>
              </a:avLst>
            </a:prstGeom>
            <a:solidFill>
              <a:srgbClr val="1D497D"/>
            </a:solidFill>
            <a:ln cap="flat" cmpd="sng" w="38100">
              <a:solidFill>
                <a:srgbClr val="EEECE0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1" name="Google Shape;351;p47"/>
            <p:cNvSpPr txBox="1"/>
            <p:nvPr/>
          </p:nvSpPr>
          <p:spPr>
            <a:xfrm>
              <a:off x="5225960" y="1607050"/>
              <a:ext cx="2202300" cy="2754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84750" spcFirstLastPara="1" rIns="84750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4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Publisher</a:t>
              </a:r>
              <a:endParaRPr sz="1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352" name="Google Shape;352;p47"/>
          <p:cNvGrpSpPr/>
          <p:nvPr/>
        </p:nvGrpSpPr>
        <p:grpSpPr>
          <a:xfrm>
            <a:off x="964950" y="1599406"/>
            <a:ext cx="3204000" cy="3019313"/>
            <a:chOff x="5063675" y="1651306"/>
            <a:chExt cx="3204000" cy="3019313"/>
          </a:xfrm>
        </p:grpSpPr>
        <p:sp>
          <p:nvSpPr>
            <p:cNvPr id="353" name="Google Shape;353;p47"/>
            <p:cNvSpPr/>
            <p:nvPr/>
          </p:nvSpPr>
          <p:spPr>
            <a:xfrm>
              <a:off x="5063675" y="1834719"/>
              <a:ext cx="3204000" cy="2835900"/>
            </a:xfrm>
            <a:prstGeom prst="rect">
              <a:avLst/>
            </a:prstGeom>
            <a:solidFill>
              <a:srgbClr val="EEECE0">
                <a:alpha val="89800"/>
              </a:srgbClr>
            </a:solidFill>
            <a:ln cap="flat" cmpd="sng" w="25400">
              <a:solidFill>
                <a:srgbClr val="1D497D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4" name="Google Shape;354;p47"/>
            <p:cNvSpPr txBox="1"/>
            <p:nvPr/>
          </p:nvSpPr>
          <p:spPr>
            <a:xfrm>
              <a:off x="5063675" y="1834720"/>
              <a:ext cx="3204000" cy="2603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06675" lIns="248650" spcFirstLastPara="1" rIns="248650" wrap="square" tIns="312400">
              <a:noAutofit/>
            </a:bodyPr>
            <a:lstStyle/>
            <a:p>
              <a:pPr indent="-114300" lvl="1" marL="11430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One instance per Adapter (DataSource connection)</a:t>
              </a:r>
              <a:b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</a:b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14300" lvl="1" marL="114300" marR="0" rtl="0" algn="l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Created when the Adapter </a:t>
              </a:r>
              <a:b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starts up</a:t>
              </a:r>
              <a:b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</a:b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14300" lvl="1" marL="114300" marR="0" rtl="0" algn="l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Receives a callback when a</a:t>
              </a:r>
              <a:b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</a:br>
              <a: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user requests a subject</a:t>
              </a:r>
              <a:b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</a:br>
              <a:endPara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14300" lvl="1" marL="114300" marR="0" rtl="0" algn="l">
                <a:lnSpc>
                  <a:spcPct val="90000"/>
                </a:lnSpc>
                <a:spcBef>
                  <a:spcPts val="225"/>
                </a:spcBef>
                <a:spcAft>
                  <a:spcPts val="0"/>
                </a:spcAft>
                <a:buClr>
                  <a:schemeClr val="dk1"/>
                </a:buClr>
                <a:buSzPts val="1500"/>
                <a:buFont typeface="Arial"/>
                <a:buChar char="•"/>
              </a:pPr>
              <a:r>
                <a:rPr b="0" i="0" lang="en-GB" sz="15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Exists indefinitely</a:t>
              </a:r>
              <a:endParaRPr/>
            </a:p>
          </p:txBody>
        </p:sp>
        <p:sp>
          <p:nvSpPr>
            <p:cNvPr id="355" name="Google Shape;355;p47"/>
            <p:cNvSpPr/>
            <p:nvPr/>
          </p:nvSpPr>
          <p:spPr>
            <a:xfrm>
              <a:off x="5223875" y="1651306"/>
              <a:ext cx="2242800" cy="332100"/>
            </a:xfrm>
            <a:prstGeom prst="roundRect">
              <a:avLst>
                <a:gd fmla="val 16667" name="adj"/>
              </a:avLst>
            </a:prstGeom>
            <a:solidFill>
              <a:srgbClr val="1D497D"/>
            </a:solidFill>
            <a:ln cap="flat" cmpd="sng" w="38100">
              <a:solidFill>
                <a:srgbClr val="EEECE0"/>
              </a:solidFill>
              <a:prstDash val="solid"/>
              <a:round/>
              <a:headEnd len="sm" w="sm" type="none"/>
              <a:tailEnd len="sm" w="sm" type="none"/>
            </a:ln>
            <a:effectLst>
              <a:outerShdw blurRad="40000" rotWithShape="0" dir="5400000" dist="20000">
                <a:srgbClr val="000000">
                  <a:alpha val="3765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56" name="Google Shape;356;p47"/>
            <p:cNvSpPr txBox="1"/>
            <p:nvPr/>
          </p:nvSpPr>
          <p:spPr>
            <a:xfrm>
              <a:off x="5245491" y="1667518"/>
              <a:ext cx="2199600" cy="299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0" lIns="84750" spcFirstLastPara="1" rIns="84750" wrap="square" tIns="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GB" sz="1500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DataProvider</a:t>
              </a:r>
              <a:endParaRPr sz="15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  <p:transition>
    <p:fade thruBlk="1"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0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48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Tutorial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4-3-pp-pres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